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Lst>
  <p:sldSz cy="10058400" cx="7772400"/>
  <p:notesSz cx="6858000" cy="9144000"/>
  <p:embeddedFontLst>
    <p:embeddedFont>
      <p:font typeface="Inter SemiBold"/>
      <p:regular r:id="rId22"/>
      <p:bold r:id="rId23"/>
      <p:italic r:id="rId24"/>
      <p:boldItalic r:id="rId25"/>
    </p:embeddedFont>
    <p:embeddedFont>
      <p:font typeface="Halant"/>
      <p:regular r:id="rId26"/>
      <p:bold r:id="rId27"/>
    </p:embeddedFont>
    <p:embeddedFont>
      <p:font typeface="Inter"/>
      <p:regular r:id="rId28"/>
      <p:bold r:id="rId29"/>
      <p:italic r:id="rId30"/>
      <p:boldItalic r:id="rId31"/>
    </p:embeddedFont>
    <p:embeddedFont>
      <p:font typeface="Plus Jakarta Sans Medium"/>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7139AEA-DBDA-48CF-BB1B-8A273142EDE9}">
  <a:tblStyle styleId="{F7139AEA-DBDA-48CF-BB1B-8A273142EDE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font" Target="fonts/InterSemiBold-regular.fntdata"/><Relationship Id="rId21" Type="http://schemas.openxmlformats.org/officeDocument/2006/relationships/slide" Target="slides/slide14.xml"/><Relationship Id="rId24" Type="http://schemas.openxmlformats.org/officeDocument/2006/relationships/font" Target="fonts/InterSemiBold-italic.fntdata"/><Relationship Id="rId23" Type="http://schemas.openxmlformats.org/officeDocument/2006/relationships/font" Target="fonts/InterSemiBold-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Halant-regular.fntdata"/><Relationship Id="rId25" Type="http://schemas.openxmlformats.org/officeDocument/2006/relationships/font" Target="fonts/InterSemiBold-boldItalic.fntdata"/><Relationship Id="rId28" Type="http://schemas.openxmlformats.org/officeDocument/2006/relationships/font" Target="fonts/Inter-regular.fntdata"/><Relationship Id="rId27" Type="http://schemas.openxmlformats.org/officeDocument/2006/relationships/font" Target="fonts/Halant-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Inter-bold.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Inter-boldItalic.fntdata"/><Relationship Id="rId30" Type="http://schemas.openxmlformats.org/officeDocument/2006/relationships/font" Target="fonts/Inter-italic.fntdata"/><Relationship Id="rId11" Type="http://schemas.openxmlformats.org/officeDocument/2006/relationships/slide" Target="slides/slide4.xml"/><Relationship Id="rId33" Type="http://schemas.openxmlformats.org/officeDocument/2006/relationships/font" Target="fonts/PlusJakartaSansMedium-bold.fntdata"/><Relationship Id="rId10" Type="http://schemas.openxmlformats.org/officeDocument/2006/relationships/slide" Target="slides/slide3.xml"/><Relationship Id="rId32" Type="http://schemas.openxmlformats.org/officeDocument/2006/relationships/font" Target="fonts/PlusJakartaSansMedium-regular.fntdata"/><Relationship Id="rId13" Type="http://schemas.openxmlformats.org/officeDocument/2006/relationships/slide" Target="slides/slide6.xml"/><Relationship Id="rId35" Type="http://schemas.openxmlformats.org/officeDocument/2006/relationships/font" Target="fonts/PlusJakartaSansMedium-boldItalic.fntdata"/><Relationship Id="rId12" Type="http://schemas.openxmlformats.org/officeDocument/2006/relationships/slide" Target="slides/slide5.xml"/><Relationship Id="rId34" Type="http://schemas.openxmlformats.org/officeDocument/2006/relationships/font" Target="fonts/PlusJakartaSansMedium-italic.fntdata"/><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5d0aa7a2f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5d0aa7a2f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13a0ec85d6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313a0ec85d6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13a0ec85d6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313a0ec85d6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313a0ec85d6_0_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313a0ec85d6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13a0ec85d6_0_3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313a0ec85d6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325d0aa7a2f_0_1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325d0aa7a2f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25d0aa7a2f_0_1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25d0aa7a2f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31373660d0f_0_1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1373660d0f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1373660d0f_0_1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31373660d0f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313766cd0d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313766cd0d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13766cd0de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13766cd0de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13766cd0de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13766cd0de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25d0aa7a2f_0_1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25d0aa7a2f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313a0ec85d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313a0ec85d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penntoday.upenn.edu/news/indigenous-views-christopher-columbus"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www.denverpost.com/2007/04/19/columbus-should-be-celebrated/"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www.npr.org/2019/10/14/769083847/columbus-day-or-indigenous-peoples-day"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news.harvard.edu/gazette/story/2020/10/pondering-putting-an-end-to-columbus-day-and-a-look-at-what-could-follow/"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3.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penntoday.upenn.edu/news/indigenous-views-christopher-columbu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www.denverpost.com/2007/04/19/columbus-should-be-celebrated/"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www.npr.org/2019/10/14/769083847/columbus-day-or-indigenous-peoples-day"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news.harvard.edu/gazette/story/2020/10/pondering-putting-an-end-to-columbus-day-and-a-look-at-what-could-follow/"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Significance</a:t>
            </a:r>
            <a:endParaRPr sz="1300">
              <a:latin typeface="Inter"/>
              <a:ea typeface="Inter"/>
              <a:cs typeface="Inter"/>
              <a:sym typeface="Inter"/>
            </a:endParaRPr>
          </a:p>
        </p:txBody>
      </p:sp>
      <p:sp>
        <p:nvSpPr>
          <p:cNvPr id="100" name="Google Shape;100;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Primary Source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Columbus Day Proclamation</a:t>
            </a:r>
            <a:endParaRPr sz="15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02" name="Google Shape;102;p25"/>
          <p:cNvGraphicFramePr/>
          <p:nvPr/>
        </p:nvGraphicFramePr>
        <p:xfrm>
          <a:off x="343684" y="1945288"/>
          <a:ext cx="3000000" cy="3000000"/>
        </p:xfrm>
        <a:graphic>
          <a:graphicData uri="http://schemas.openxmlformats.org/drawingml/2006/table">
            <a:tbl>
              <a:tblPr>
                <a:noFill/>
                <a:tableStyleId>{F7139AEA-DBDA-48CF-BB1B-8A273142EDE9}</a:tableStyleId>
              </a:tblPr>
              <a:tblGrid>
                <a:gridCol w="7085000"/>
              </a:tblGrid>
              <a:tr h="678400">
                <a:tc>
                  <a:txBody>
                    <a:bodyPr/>
                    <a:lstStyle/>
                    <a:p>
                      <a:pPr indent="0" lvl="0" marL="0" rtl="0" algn="l">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Source: President Joseph R. Biden, Jr. “A Proclamation on Columbus Day, 2021,” October 8, 2021.</a:t>
                      </a:r>
                      <a:endParaRPr sz="130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0153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More than 500 years ago, after securing the support of Queen Isabella I and King Ferdinand II, Christopher Columbus launched the Niña, the Pinta, and the Santa Maria from the coast of Spain in 1492.  While he intended to end his quest in Asia, his 10-week journey instead landed him on the shores of the Bahamas, making Columbus the first of many Italian explorers to arrive in what would later become known as the Americas.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Many Italians would follow his path in the centuries to come, risking poverty, starvation, and death in pursuit of a better life.  Today, millions of Italian Americans continue to enrich our country’s traditions and culture and make lasting contributions to our Nation — they are educators, health care workers, scientists, first responders, military service members, and public servants, among so many other vital roles.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Today, we also acknowledge the painful history of wrongs and atrocities that many European explorers inflicted on Tribal Nations and Indigenous communities.  It is a measure of our greatness as a Nation that we do not seek to bury these shameful episodes of our past — that we face them honestly, we bring them to the light, and we do all we can to address them.  For Native Americans, western exploration ushered in a wave of devastation:  violence perpetrated against Native communities, displacement and theft of Tribal homelands, the introduction and spread of disease, and more.  On this day, we recognize this painful past and recommit ourselves to investing in Native communities, upholding our solemn and sacred commitments to Tribal sovereignty, and pursuing a brighter future centered on dignity, respect, justice, and opportunity for all people.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commemoration of Christopher Columbus’s historic voyage 529 years ago, the Congress, by joint resolution of April 30, 1934, and modified in 1968 (36 U.S.C. 107), as amended, has requested the President proclaim the second Monday of October of each year as “Columbus Day.”  Today, let this day be one of reflection — on America’s spirit of exploration, on the courage and contributions of Italian Americans throughout the generations, on the dignity and resilience of Tribal Nations and Indigenous communities, and on the work that remains ahead of us to fulfill the promise of our Nation for all.</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9525">
                      <a:solidFill>
                        <a:srgbClr val="222F5F">
                          <a:alpha val="0"/>
                        </a:srgbClr>
                      </a:solidFill>
                      <a:prstDash val="solid"/>
                      <a:round/>
                      <a:headEnd len="sm" w="sm" type="none"/>
                      <a:tailEnd len="sm" w="sm" type="none"/>
                    </a:lnL>
                    <a:lnR cap="flat" cmpd="sng" w="9525">
                      <a:solidFill>
                        <a:srgbClr val="222F5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222F5F">
                          <a:alpha val="0"/>
                        </a:srgbClr>
                      </a:solidFill>
                      <a:prstDash val="solid"/>
                      <a:round/>
                      <a:headEnd len="sm" w="sm" type="none"/>
                      <a:tailEnd len="sm" w="sm" type="none"/>
                    </a:lnB>
                  </a:tcPr>
                </a:tc>
              </a:tr>
            </a:tbl>
          </a:graphicData>
        </a:graphic>
      </p:graphicFrame>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5" name="Shape 185"/>
        <p:cNvGrpSpPr/>
        <p:nvPr/>
      </p:nvGrpSpPr>
      <p:grpSpPr>
        <a:xfrm>
          <a:off x="0" y="0"/>
          <a:ext cx="0" cy="0"/>
          <a:chOff x="0" y="0"/>
          <a:chExt cx="0" cy="0"/>
        </a:xfrm>
      </p:grpSpPr>
      <p:sp>
        <p:nvSpPr>
          <p:cNvPr id="186" name="Google Shape;186;p3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1800">
                <a:solidFill>
                  <a:schemeClr val="dk1"/>
                </a:solidFill>
                <a:latin typeface="Halant"/>
                <a:ea typeface="Halant"/>
                <a:cs typeface="Halant"/>
                <a:sym typeface="Halant"/>
              </a:rPr>
              <a:t>         Indigenous Views of Christopher Columbus</a:t>
            </a:r>
            <a:endParaRPr sz="1800">
              <a:solidFill>
                <a:schemeClr val="dk1"/>
              </a:solidFill>
              <a:latin typeface="Halant"/>
              <a:ea typeface="Halant"/>
              <a:cs typeface="Halant"/>
              <a:sym typeface="Halant"/>
            </a:endParaRPr>
          </a:p>
        </p:txBody>
      </p:sp>
      <p:pic>
        <p:nvPicPr>
          <p:cNvPr id="187" name="Google Shape;187;p3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8" name="Google Shape;188;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9" name="Google Shape;189;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0" name="Google Shape;190;p3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1" name="Google Shape;191;p34"/>
          <p:cNvSpPr txBox="1"/>
          <p:nvPr/>
        </p:nvSpPr>
        <p:spPr>
          <a:xfrm>
            <a:off x="594300" y="655288"/>
            <a:ext cx="6583800" cy="72036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Read the article from Penn Today: “</a:t>
            </a:r>
            <a:r>
              <a:rPr lang="en" sz="1200" u="sng">
                <a:solidFill>
                  <a:schemeClr val="hlink"/>
                </a:solidFill>
                <a:latin typeface="Inter"/>
                <a:ea typeface="Inter"/>
                <a:cs typeface="Inter"/>
                <a:sym typeface="Inter"/>
                <a:hlinkClick r:id="rId5"/>
              </a:rPr>
              <a:t>Indigenous Views of Christopher Columbus”</a:t>
            </a:r>
            <a:r>
              <a:rPr lang="en" sz="1200">
                <a:solidFill>
                  <a:schemeClr val="dk1"/>
                </a:solidFill>
                <a:latin typeface="Inter"/>
                <a:ea typeface="Inter"/>
                <a:cs typeface="Inter"/>
                <a:sym typeface="Inter"/>
              </a:rPr>
              <a:t> and answer the questions below.</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were Americans removing statues of Christopher Columbus?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Columbus was being equated with other individuals historically who were problematic and racist, and the statues’ removals </a:t>
            </a:r>
            <a:r>
              <a:rPr b="1" lang="en" sz="1200">
                <a:solidFill>
                  <a:srgbClr val="E95C3D"/>
                </a:solidFill>
                <a:latin typeface="Inter"/>
                <a:ea typeface="Inter"/>
                <a:cs typeface="Inter"/>
                <a:sym typeface="Inter"/>
              </a:rPr>
              <a:t>occurred</a:t>
            </a:r>
            <a:r>
              <a:rPr b="1" lang="en" sz="1200">
                <a:solidFill>
                  <a:srgbClr val="E95C3D"/>
                </a:solidFill>
                <a:latin typeface="Inter"/>
                <a:ea typeface="Inter"/>
                <a:cs typeface="Inter"/>
                <a:sym typeface="Inter"/>
              </a:rPr>
              <a:t> </a:t>
            </a:r>
            <a:r>
              <a:rPr b="1" lang="en" sz="1200">
                <a:solidFill>
                  <a:srgbClr val="E95C3D"/>
                </a:solidFill>
                <a:latin typeface="Inter"/>
                <a:ea typeface="Inter"/>
                <a:cs typeface="Inter"/>
                <a:sym typeface="Inter"/>
              </a:rPr>
              <a:t>alongside</a:t>
            </a:r>
            <a:r>
              <a:rPr b="1" lang="en" sz="1200">
                <a:solidFill>
                  <a:srgbClr val="E95C3D"/>
                </a:solidFill>
                <a:latin typeface="Inter"/>
                <a:ea typeface="Inter"/>
                <a:cs typeface="Inter"/>
                <a:sym typeface="Inter"/>
              </a:rPr>
              <a:t> removal of other historical statues as well. Columbus is credited with enslaving, murdering, and raping indigenous peoples and starting the Columbian Exchange which led to further devastation for the Native American people.</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problematic about claiming that Columbus “discovered” America?</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Besides the fact that Columbus never set foot on American soil, it is incredibly problematic to claim that a European man discovered a land that already existed. The Americas were not uncivilized lands; rather, they had complex </a:t>
            </a:r>
            <a:r>
              <a:rPr b="1" lang="en" sz="1200">
                <a:solidFill>
                  <a:srgbClr val="E95C3D"/>
                </a:solidFill>
                <a:latin typeface="Inter"/>
                <a:ea typeface="Inter"/>
                <a:cs typeface="Inter"/>
                <a:sym typeface="Inter"/>
              </a:rPr>
              <a:t>societies</a:t>
            </a:r>
            <a:r>
              <a:rPr b="1" lang="en" sz="1200">
                <a:solidFill>
                  <a:srgbClr val="E95C3D"/>
                </a:solidFill>
                <a:latin typeface="Inter"/>
                <a:ea typeface="Inter"/>
                <a:cs typeface="Inter"/>
                <a:sym typeface="Inter"/>
              </a:rPr>
              <a:t> who already </a:t>
            </a:r>
            <a:r>
              <a:rPr b="1" lang="en" sz="1200">
                <a:solidFill>
                  <a:srgbClr val="E95C3D"/>
                </a:solidFill>
                <a:latin typeface="Inter"/>
                <a:ea typeface="Inter"/>
                <a:cs typeface="Inter"/>
                <a:sym typeface="Inter"/>
              </a:rPr>
              <a:t>inhabited the land that Columbus “discovered.” It makes those societies seem to be insignificant or invaluable by claiming that there was essentially nothing in the Americas until Columbus found them.</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of the devastating impacts that Columbus had on indigenous populations?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As a result of his discovery, hundreds of thousands of native peoples were enslaved and killed. He personally had a reputation for being violent, and was accused of cutting off people’s ears and noses as punishment.</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have indigenous peoples had to deal with generational trauma?</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pain of losing one’s ancestors from such violent atrocities committed by the </a:t>
            </a:r>
            <a:r>
              <a:rPr b="1" lang="en" sz="1200">
                <a:solidFill>
                  <a:srgbClr val="E95C3D"/>
                </a:solidFill>
                <a:latin typeface="Inter"/>
                <a:ea typeface="Inter"/>
                <a:cs typeface="Inter"/>
                <a:sym typeface="Inter"/>
              </a:rPr>
              <a:t>Europeans</a:t>
            </a:r>
            <a:r>
              <a:rPr b="1" lang="en" sz="1200">
                <a:solidFill>
                  <a:srgbClr val="E95C3D"/>
                </a:solidFill>
                <a:latin typeface="Inter"/>
                <a:ea typeface="Inter"/>
                <a:cs typeface="Inter"/>
                <a:sym typeface="Inter"/>
              </a:rPr>
              <a:t> and Americans is not something that simply goes away; rather, this is passed on through the generations. With no actions made by the country to help heal, it has no way to </a:t>
            </a:r>
            <a:r>
              <a:rPr b="1" lang="en" sz="1200">
                <a:solidFill>
                  <a:srgbClr val="E95C3D"/>
                </a:solidFill>
                <a:latin typeface="Inter"/>
                <a:ea typeface="Inter"/>
                <a:cs typeface="Inter"/>
                <a:sym typeface="Inter"/>
              </a:rPr>
              <a:t>process</a:t>
            </a:r>
            <a:r>
              <a:rPr b="1" lang="en" sz="1200">
                <a:solidFill>
                  <a:srgbClr val="E95C3D"/>
                </a:solidFill>
                <a:latin typeface="Inter"/>
                <a:ea typeface="Inter"/>
                <a:cs typeface="Inter"/>
                <a:sym typeface="Inter"/>
              </a:rPr>
              <a:t>. Thus, celebrating Columbus Day is a reminder of those traumas. </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Americo Mendoza-Mori, what should our conversations about Columbus focus on?</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Instead of focusing on Columbus or even the negative things he did, we should focus on the resiliency of the native populations and the myriad of ways they positively contributed to the history of the US.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5" name="Shape 195"/>
        <p:cNvGrpSpPr/>
        <p:nvPr/>
      </p:nvGrpSpPr>
      <p:grpSpPr>
        <a:xfrm>
          <a:off x="0" y="0"/>
          <a:ext cx="0" cy="0"/>
          <a:chOff x="0" y="0"/>
          <a:chExt cx="0" cy="0"/>
        </a:xfrm>
      </p:grpSpPr>
      <p:sp>
        <p:nvSpPr>
          <p:cNvPr id="196" name="Google Shape;196;p3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1800">
                <a:solidFill>
                  <a:schemeClr val="dk1"/>
                </a:solidFill>
                <a:latin typeface="Halant"/>
                <a:ea typeface="Halant"/>
                <a:cs typeface="Halant"/>
                <a:sym typeface="Halant"/>
              </a:rPr>
              <a:t>       Columbus Should Be Celebrated</a:t>
            </a:r>
            <a:endParaRPr sz="1800">
              <a:solidFill>
                <a:schemeClr val="dk1"/>
              </a:solidFill>
              <a:latin typeface="Halant"/>
              <a:ea typeface="Halant"/>
              <a:cs typeface="Halant"/>
              <a:sym typeface="Halant"/>
            </a:endParaRPr>
          </a:p>
        </p:txBody>
      </p:sp>
      <p:pic>
        <p:nvPicPr>
          <p:cNvPr id="197" name="Google Shape;197;p3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8" name="Google Shape;198;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9" name="Google Shape;199;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0" name="Google Shape;200;p3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1" name="Google Shape;201;p35"/>
          <p:cNvSpPr txBox="1"/>
          <p:nvPr/>
        </p:nvSpPr>
        <p:spPr>
          <a:xfrm>
            <a:off x="594300" y="655288"/>
            <a:ext cx="6583800" cy="6464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Read the article from The Denver Post: </a:t>
            </a:r>
            <a:r>
              <a:rPr lang="en" sz="1200" u="sng">
                <a:solidFill>
                  <a:schemeClr val="hlink"/>
                </a:solidFill>
                <a:latin typeface="Inter"/>
                <a:ea typeface="Inter"/>
                <a:cs typeface="Inter"/>
                <a:sym typeface="Inter"/>
                <a:hlinkClick r:id="rId5"/>
              </a:rPr>
              <a:t>“Columbus Should Be Celebrated”</a:t>
            </a:r>
            <a:r>
              <a:rPr lang="en" sz="1200">
                <a:solidFill>
                  <a:schemeClr val="dk1"/>
                </a:solidFill>
                <a:latin typeface="Inter"/>
                <a:ea typeface="Inter"/>
                <a:cs typeface="Inter"/>
                <a:sym typeface="Inter"/>
              </a:rPr>
              <a:t> and answer the questions below:</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When and why was Columbus Day created?</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Columbus Day was created in 1934 to honor the achievements of Columbus and his spirit of exploration and challenging the status quo. Essentially, his exploration skills led to the discovery of the United States, which Americans should celebrate.</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“admirable qualities” and feats did Columbus have?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He challenged the scientific ideas of his time, he sought glory and wealth (in the form of an early concept of capitalism), he found a route to the “New World” and documented it in such a way that made the route repeatable by other explorers. </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author, why is Columbus a “scapegoat”?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People blame Columbus for all of the wrongs committed against </a:t>
            </a:r>
            <a:r>
              <a:rPr b="1" lang="en" sz="1200">
                <a:solidFill>
                  <a:srgbClr val="E95C3D"/>
                </a:solidFill>
                <a:latin typeface="Inter"/>
                <a:ea typeface="Inter"/>
                <a:cs typeface="Inter"/>
                <a:sym typeface="Inter"/>
              </a:rPr>
              <a:t>indigenous</a:t>
            </a:r>
            <a:r>
              <a:rPr b="1" lang="en" sz="1200">
                <a:solidFill>
                  <a:srgbClr val="E95C3D"/>
                </a:solidFill>
                <a:latin typeface="Inter"/>
                <a:ea typeface="Inter"/>
                <a:cs typeface="Inter"/>
                <a:sym typeface="Inter"/>
              </a:rPr>
              <a:t> Americans because he was the one who started the contact between the Old and New World. Thus, he is blamed for the enslavement and mistreatment of native populations, as well as the genocide of that group. The author notes that this is not solely on Columbus- in fact, there were numerous others who were involved, and also should be held accountable.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evidence exists of slavery existing in the Americas before Columbus?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Slavery was already present in some societies in the Americas before the arrival of the Europeans. Europeans wrote about slavery in their accounts of the Aztecs, and Columbus even noted that it existed in the West Indies where he landed.</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5" name="Shape 205"/>
        <p:cNvGrpSpPr/>
        <p:nvPr/>
      </p:nvGrpSpPr>
      <p:grpSpPr>
        <a:xfrm>
          <a:off x="0" y="0"/>
          <a:ext cx="0" cy="0"/>
          <a:chOff x="0" y="0"/>
          <a:chExt cx="0" cy="0"/>
        </a:xfrm>
      </p:grpSpPr>
      <p:sp>
        <p:nvSpPr>
          <p:cNvPr id="206" name="Google Shape;206;p3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1800">
                <a:solidFill>
                  <a:schemeClr val="dk1"/>
                </a:solidFill>
                <a:latin typeface="Halant"/>
                <a:ea typeface="Halant"/>
                <a:cs typeface="Halant"/>
                <a:sym typeface="Halant"/>
              </a:rPr>
              <a:t>Columbus Day or Indigenous Peoples’ Day?</a:t>
            </a:r>
            <a:endParaRPr sz="1800">
              <a:solidFill>
                <a:schemeClr val="dk1"/>
              </a:solidFill>
              <a:latin typeface="Halant"/>
              <a:ea typeface="Halant"/>
              <a:cs typeface="Halant"/>
              <a:sym typeface="Halant"/>
            </a:endParaRPr>
          </a:p>
        </p:txBody>
      </p:sp>
      <p:pic>
        <p:nvPicPr>
          <p:cNvPr id="207" name="Google Shape;207;p3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8" name="Google Shape;208;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9" name="Google Shape;209;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0" name="Google Shape;210;p3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11" name="Google Shape;211;p36"/>
          <p:cNvSpPr txBox="1"/>
          <p:nvPr/>
        </p:nvSpPr>
        <p:spPr>
          <a:xfrm>
            <a:off x="594300" y="655288"/>
            <a:ext cx="6583800" cy="7388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Read the article from NPR: </a:t>
            </a:r>
            <a:r>
              <a:rPr lang="en" sz="1200" u="sng">
                <a:solidFill>
                  <a:schemeClr val="hlink"/>
                </a:solidFill>
                <a:latin typeface="Inter"/>
                <a:ea typeface="Inter"/>
                <a:cs typeface="Inter"/>
                <a:sym typeface="Inter"/>
                <a:hlinkClick r:id="rId5"/>
              </a:rPr>
              <a:t>“Columbus Day or Indigenous Peoples’ Day?” </a:t>
            </a:r>
            <a:r>
              <a:rPr lang="en" sz="1200">
                <a:solidFill>
                  <a:schemeClr val="dk1"/>
                </a:solidFill>
                <a:latin typeface="Inter"/>
                <a:ea typeface="Inter"/>
                <a:cs typeface="Inter"/>
                <a:sym typeface="Inter"/>
              </a:rPr>
              <a:t>and answer the questions below:</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Baley Champagne petition in Louisiana to change Columbus Day to Indigenous Peoples’ Day?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She wanted it to be a day to celebrate the </a:t>
            </a:r>
            <a:r>
              <a:rPr b="1" lang="en" sz="1200">
                <a:solidFill>
                  <a:srgbClr val="E95C3D"/>
                </a:solidFill>
                <a:latin typeface="Inter"/>
                <a:ea typeface="Inter"/>
                <a:cs typeface="Inter"/>
                <a:sym typeface="Inter"/>
              </a:rPr>
              <a:t>successes of the native American people instead of glorifying Columbus, who was responsible at least in part for atrocities committed against indigenous people.</a:t>
            </a:r>
            <a:br>
              <a:rPr b="1" lang="en" sz="1200">
                <a:solidFill>
                  <a:srgbClr val="E95C3D"/>
                </a:solidFill>
                <a:latin typeface="Inter"/>
                <a:ea typeface="Inter"/>
                <a:cs typeface="Inter"/>
                <a:sym typeface="Inter"/>
              </a:rPr>
            </a:b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Shannon Speed, why should we not want to celebrate Columbus Day?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Columbus represents something bigger than himself; we should think about how he and other Europeans treated the native populations, and the subsequent pillaging, raping, and genocide of those peoples. That is not something that should be celebrated.</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historical context for the establishment of Columbus Day?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Columbus Day was created as a way to honor the Italian American community, which was facing massive discrimination at the time it was first recognized at the end of the 19th century when a lynching of 11 Italian Americans occurred. It became a national holiday in 1934 and gave Italian Americans a way to humanize themselves in the face of religious and </a:t>
            </a:r>
            <a:r>
              <a:rPr b="1" lang="en" sz="1200">
                <a:solidFill>
                  <a:srgbClr val="E95C3D"/>
                </a:solidFill>
                <a:latin typeface="Inter"/>
                <a:ea typeface="Inter"/>
                <a:cs typeface="Inter"/>
                <a:sym typeface="Inter"/>
              </a:rPr>
              <a:t>ethnic</a:t>
            </a:r>
            <a:r>
              <a:rPr b="1" lang="en" sz="1200">
                <a:solidFill>
                  <a:srgbClr val="E95C3D"/>
                </a:solidFill>
                <a:latin typeface="Inter"/>
                <a:ea typeface="Inter"/>
                <a:cs typeface="Inter"/>
                <a:sym typeface="Inter"/>
              </a:rPr>
              <a:t> discrimination.</a:t>
            </a:r>
            <a:br>
              <a:rPr b="1" lang="en" sz="1200">
                <a:solidFill>
                  <a:srgbClr val="E95C3D"/>
                </a:solidFill>
                <a:latin typeface="Inter"/>
                <a:ea typeface="Inter"/>
                <a:cs typeface="Inter"/>
                <a:sym typeface="Inter"/>
              </a:rPr>
            </a:b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John M. Viola’s opinion about the vandalizing of a Columbus statue in Central Park?</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He felt that trying to tear down or erase the past did not actually change the past, and therefore we should find a way to keep that history and imbue it with new meaning that has a better message. Columbus, for him, represented the importance of discovery and risk to American culture, and that was something he wanted to preserve. </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is Columbus Day having a negative impact of indigenous peoples, especially young children in school?</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Speed argues that learning in school about Columbus in a positive way and celebrating his achievements while not recognizing the atrocities he commited is painful and harmful to indigenous peoples, especially the youth.</a:t>
            </a:r>
            <a:endParaRPr b="1" sz="1200">
              <a:solidFill>
                <a:srgbClr val="E95C3D"/>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5" name="Shape 215"/>
        <p:cNvGrpSpPr/>
        <p:nvPr/>
      </p:nvGrpSpPr>
      <p:grpSpPr>
        <a:xfrm>
          <a:off x="0" y="0"/>
          <a:ext cx="0" cy="0"/>
          <a:chOff x="0" y="0"/>
          <a:chExt cx="0" cy="0"/>
        </a:xfrm>
      </p:grpSpPr>
      <p:sp>
        <p:nvSpPr>
          <p:cNvPr id="216" name="Google Shape;216;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1800">
                <a:solidFill>
                  <a:schemeClr val="dk1"/>
                </a:solidFill>
                <a:latin typeface="Halant"/>
                <a:ea typeface="Halant"/>
                <a:cs typeface="Halant"/>
                <a:sym typeface="Halant"/>
              </a:rPr>
              <a:t>A Day of Reckoning</a:t>
            </a:r>
            <a:endParaRPr sz="1800">
              <a:solidFill>
                <a:schemeClr val="dk1"/>
              </a:solidFill>
              <a:latin typeface="Halant"/>
              <a:ea typeface="Halant"/>
              <a:cs typeface="Halant"/>
              <a:sym typeface="Halant"/>
            </a:endParaRPr>
          </a:p>
        </p:txBody>
      </p:sp>
      <p:pic>
        <p:nvPicPr>
          <p:cNvPr id="217" name="Google Shape;217;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8" name="Google Shape;218;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9" name="Google Shape;219;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0" name="Google Shape;220;p3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1" name="Google Shape;221;p37"/>
          <p:cNvSpPr txBox="1"/>
          <p:nvPr/>
        </p:nvSpPr>
        <p:spPr>
          <a:xfrm>
            <a:off x="594300" y="655288"/>
            <a:ext cx="6583800" cy="8865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Read the article from The Harvard Gazette: </a:t>
            </a:r>
            <a:r>
              <a:rPr lang="en" sz="1200" u="sng">
                <a:solidFill>
                  <a:schemeClr val="hlink"/>
                </a:solidFill>
                <a:latin typeface="Inter"/>
                <a:ea typeface="Inter"/>
                <a:cs typeface="Inter"/>
                <a:sym typeface="Inter"/>
                <a:hlinkClick r:id="rId5"/>
              </a:rPr>
              <a:t>”A Day of Reckoning”</a:t>
            </a:r>
            <a:r>
              <a:rPr lang="en" sz="1200">
                <a:solidFill>
                  <a:schemeClr val="dk1"/>
                </a:solidFill>
                <a:latin typeface="Inter"/>
                <a:ea typeface="Inter"/>
                <a:cs typeface="Inter"/>
                <a:sym typeface="Inter"/>
              </a:rPr>
              <a:t> and answer the questions below:</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For Megan Hill, what must be done alongside a change to Indigenous Peoples’ Day?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It’s not </a:t>
            </a:r>
            <a:r>
              <a:rPr b="1" lang="en" sz="1200">
                <a:solidFill>
                  <a:srgbClr val="E95C3D"/>
                </a:solidFill>
                <a:latin typeface="Inter"/>
                <a:ea typeface="Inter"/>
                <a:cs typeface="Inter"/>
                <a:sym typeface="Inter"/>
              </a:rPr>
              <a:t>simply</a:t>
            </a:r>
            <a:r>
              <a:rPr b="1" lang="en" sz="1200">
                <a:solidFill>
                  <a:srgbClr val="E95C3D"/>
                </a:solidFill>
                <a:latin typeface="Inter"/>
                <a:ea typeface="Inter"/>
                <a:cs typeface="Inter"/>
                <a:sym typeface="Inter"/>
              </a:rPr>
              <a:t> about replacing the day, but instead creating a space to talk about and honor Native American resilience and partnering with different tribes to tell a history that is not whitewashed by colonial celebrations.</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Joseph P. Gone’s take on making the change to Indigenous Peoples’ Day?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He thinks it would help to combat the idea of “Indigenous erasure” by focusing on the survivability of the </a:t>
            </a:r>
            <a:r>
              <a:rPr b="1" lang="en" sz="1200">
                <a:solidFill>
                  <a:srgbClr val="E95C3D"/>
                </a:solidFill>
                <a:latin typeface="Inter"/>
                <a:ea typeface="Inter"/>
                <a:cs typeface="Inter"/>
                <a:sym typeface="Inter"/>
              </a:rPr>
              <a:t>indigenous</a:t>
            </a:r>
            <a:r>
              <a:rPr b="1" lang="en" sz="1200">
                <a:solidFill>
                  <a:srgbClr val="E95C3D"/>
                </a:solidFill>
                <a:latin typeface="Inter"/>
                <a:ea typeface="Inter"/>
                <a:cs typeface="Inter"/>
                <a:sym typeface="Inter"/>
              </a:rPr>
              <a:t> peoples and their resistance.</a:t>
            </a:r>
            <a:br>
              <a:rPr b="1" lang="en" sz="1200">
                <a:solidFill>
                  <a:srgbClr val="E95C3D"/>
                </a:solidFill>
                <a:latin typeface="Inter"/>
                <a:ea typeface="Inter"/>
                <a:cs typeface="Inter"/>
                <a:sym typeface="Inter"/>
              </a:rPr>
            </a:b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is celebrating Columbus Day painful for Jaidyn Probst?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She feels that it contributes the the continual erasure of the native </a:t>
            </a:r>
            <a:r>
              <a:rPr b="1" lang="en" sz="1200">
                <a:solidFill>
                  <a:srgbClr val="E95C3D"/>
                </a:solidFill>
                <a:latin typeface="Inter"/>
                <a:ea typeface="Inter"/>
                <a:cs typeface="Inter"/>
                <a:sym typeface="Inter"/>
              </a:rPr>
              <a:t>peoples</a:t>
            </a:r>
            <a:r>
              <a:rPr b="1" lang="en" sz="1200">
                <a:solidFill>
                  <a:srgbClr val="E95C3D"/>
                </a:solidFill>
                <a:latin typeface="Inter"/>
                <a:ea typeface="Inter"/>
                <a:cs typeface="Inter"/>
                <a:sym typeface="Inter"/>
              </a:rPr>
              <a:t> and the idea that indigenous people and culture are only a thing of the past. She notes that Columbus committed atrocities against the native people and it is painful for her to celebrate someone who did that.</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shift does Robert Anderson think would occur if we replaced Columbus Day with Indigenous Peoples’ Day?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He wants people to instead think about how this country was founded on land that was not only </a:t>
            </a:r>
            <a:r>
              <a:rPr b="1" lang="en" sz="1200">
                <a:solidFill>
                  <a:srgbClr val="E95C3D"/>
                </a:solidFill>
                <a:latin typeface="Inter"/>
                <a:ea typeface="Inter"/>
                <a:cs typeface="Inter"/>
                <a:sym typeface="Inter"/>
              </a:rPr>
              <a:t>already</a:t>
            </a:r>
            <a:r>
              <a:rPr b="1" lang="en" sz="1200">
                <a:solidFill>
                  <a:srgbClr val="E95C3D"/>
                </a:solidFill>
                <a:latin typeface="Inter"/>
                <a:ea typeface="Inter"/>
                <a:cs typeface="Inter"/>
                <a:sym typeface="Inter"/>
              </a:rPr>
              <a:t> occupied by indigenous populations, but those </a:t>
            </a:r>
            <a:r>
              <a:rPr b="1" lang="en" sz="1200">
                <a:solidFill>
                  <a:srgbClr val="E95C3D"/>
                </a:solidFill>
                <a:latin typeface="Inter"/>
                <a:ea typeface="Inter"/>
                <a:cs typeface="Inter"/>
                <a:sym typeface="Inter"/>
              </a:rPr>
              <a:t>populations were organized into complex societies with their own governments, religions, etc. He wants to focus on an appreciation of the fact the land we live on now used to belong to his ancestors and that the forcible removal of that land and other treatment of native peoples needs to be recognized by the American population.</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Anna Kate Cannon explain the myth versus the truth of American history?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She discusses how young children are taught that the Europeans had some sort of entitlement to the land here because the indigenous peoples were “uncivilized” and not “advanced.” She wants to break the myth that the Europeans in some way deserved the land and </a:t>
            </a:r>
            <a:r>
              <a:rPr b="1" lang="en" sz="1200">
                <a:solidFill>
                  <a:srgbClr val="E95C3D"/>
                </a:solidFill>
                <a:latin typeface="Inter"/>
                <a:ea typeface="Inter"/>
                <a:cs typeface="Inter"/>
                <a:sym typeface="Inter"/>
              </a:rPr>
              <a:t>instead</a:t>
            </a:r>
            <a:r>
              <a:rPr b="1" lang="en" sz="1200">
                <a:solidFill>
                  <a:srgbClr val="E95C3D"/>
                </a:solidFill>
                <a:latin typeface="Inter"/>
                <a:ea typeface="Inter"/>
                <a:cs typeface="Inter"/>
                <a:sym typeface="Inter"/>
              </a:rPr>
              <a:t> focus on educating people about the true history of native disenfranchisement. </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5" name="Shape 225"/>
        <p:cNvGrpSpPr/>
        <p:nvPr/>
      </p:nvGrpSpPr>
      <p:grpSpPr>
        <a:xfrm>
          <a:off x="0" y="0"/>
          <a:ext cx="0" cy="0"/>
          <a:chOff x="0" y="0"/>
          <a:chExt cx="0" cy="0"/>
        </a:xfrm>
      </p:grpSpPr>
      <p:sp>
        <p:nvSpPr>
          <p:cNvPr id="226" name="Google Shape;226;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Columbus Day Graphic Organizer (Exemplar)</a:t>
            </a:r>
            <a:endParaRPr sz="1800">
              <a:solidFill>
                <a:schemeClr val="dk1"/>
              </a:solidFill>
              <a:latin typeface="Halant"/>
              <a:ea typeface="Halant"/>
              <a:cs typeface="Halant"/>
              <a:sym typeface="Halant"/>
            </a:endParaRPr>
          </a:p>
        </p:txBody>
      </p:sp>
      <p:pic>
        <p:nvPicPr>
          <p:cNvPr id="227" name="Google Shape;227;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8" name="Google Shape;228;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9" name="Google Shape;229;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0" name="Google Shape;230;p3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31" name="Google Shape;231;p38"/>
          <p:cNvSpPr txBox="1"/>
          <p:nvPr/>
        </p:nvSpPr>
        <p:spPr>
          <a:xfrm>
            <a:off x="594300" y="655288"/>
            <a:ext cx="6583800" cy="1662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Fill in the graphic organizer below based on the articles you and your peers read about Columbus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p:txBody>
      </p:sp>
      <p:graphicFrame>
        <p:nvGraphicFramePr>
          <p:cNvPr id="232" name="Google Shape;232;p38"/>
          <p:cNvGraphicFramePr/>
          <p:nvPr/>
        </p:nvGraphicFramePr>
        <p:xfrm>
          <a:off x="381575" y="1425450"/>
          <a:ext cx="3000000" cy="3000000"/>
        </p:xfrm>
        <a:graphic>
          <a:graphicData uri="http://schemas.openxmlformats.org/drawingml/2006/table">
            <a:tbl>
              <a:tblPr>
                <a:noFill/>
                <a:tableStyleId>{F7139AEA-DBDA-48CF-BB1B-8A273142EDE9}</a:tableStyleId>
              </a:tblPr>
              <a:tblGrid>
                <a:gridCol w="1458875"/>
                <a:gridCol w="1946300"/>
                <a:gridCol w="3655900"/>
              </a:tblGrid>
              <a:tr h="867225">
                <a:tc>
                  <a:txBody>
                    <a:bodyPr/>
                    <a:lstStyle/>
                    <a:p>
                      <a:pPr indent="0" lvl="0" marL="0" rtl="0" algn="ctr">
                        <a:spcBef>
                          <a:spcPts val="0"/>
                        </a:spcBef>
                        <a:spcAft>
                          <a:spcPts val="0"/>
                        </a:spcAft>
                        <a:buNone/>
                      </a:pPr>
                      <a:r>
                        <a:rPr b="1" lang="en" sz="1200">
                          <a:latin typeface="Inter"/>
                          <a:ea typeface="Inter"/>
                          <a:cs typeface="Inter"/>
                          <a:sym typeface="Inter"/>
                        </a:rPr>
                        <a:t>Article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Say-it-in-6: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What is the main argument of this article?</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Evidence to Support Argument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676725">
                <a:tc>
                  <a:txBody>
                    <a:bodyPr/>
                    <a:lstStyle/>
                    <a:p>
                      <a:pPr indent="0" lvl="0" marL="0" rtl="0" algn="l">
                        <a:spcBef>
                          <a:spcPts val="0"/>
                        </a:spcBef>
                        <a:spcAft>
                          <a:spcPts val="0"/>
                        </a:spcAft>
                        <a:buNone/>
                      </a:pPr>
                      <a:r>
                        <a:rPr b="1" lang="en" sz="1200">
                          <a:latin typeface="Inter"/>
                          <a:ea typeface="Inter"/>
                          <a:cs typeface="Inter"/>
                          <a:sym typeface="Inter"/>
                        </a:rPr>
                        <a:t>“Indigenous Views of Christopher Columbus”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Reassess Columbus, prioritize Indigenous historical perspectives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 Indigenous people view Columbus not as a heroic explorer but as a symbol of colonization, violence, and oppression</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Protests and advocacy by Indigenous groups seeking to replace Columbus Day with Indigenous Peoples’ Day</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676725">
                <a:tc>
                  <a:txBody>
                    <a:bodyPr/>
                    <a:lstStyle/>
                    <a:p>
                      <a:pPr indent="0" lvl="0" marL="0" rtl="0" algn="l">
                        <a:spcBef>
                          <a:spcPts val="0"/>
                        </a:spcBef>
                        <a:spcAft>
                          <a:spcPts val="0"/>
                        </a:spcAft>
                        <a:buNone/>
                      </a:pPr>
                      <a:r>
                        <a:rPr b="1" lang="en" sz="1200">
                          <a:latin typeface="Inter"/>
                          <a:ea typeface="Inter"/>
                          <a:cs typeface="Inter"/>
                          <a:sym typeface="Inter"/>
                        </a:rPr>
                        <a:t>“Columbus Should be Celebrated”</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Columbus deserves recognition for transformative exploration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Columbus' voyages connected the Old and New Worlds, paving the way for modern globalization and cultural exchange</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Challenges the vilification of Columbus, suggesting that his actions should be viewed in the context of his time rather than judged by modern standards.</a:t>
                      </a:r>
                      <a:endParaRPr b="1" sz="1200">
                        <a:solidFill>
                          <a:srgbClr val="E95C3D"/>
                        </a:solidFill>
                        <a:latin typeface="Inter"/>
                        <a:ea typeface="Inter"/>
                        <a:cs typeface="Inter"/>
                        <a:sym typeface="Inter"/>
                      </a:endParaRPr>
                    </a:p>
                  </a:txBody>
                  <a:tcPr marT="91425" marB="91425" marR="91425" marL="91425">
                    <a:lnT cap="flat" cmpd="sng" w="9525">
                      <a:solidFill>
                        <a:srgbClr val="9E9E9E"/>
                      </a:solidFill>
                      <a:prstDash val="solid"/>
                      <a:round/>
                      <a:headEnd len="sm" w="sm" type="none"/>
                      <a:tailEnd len="sm" w="sm" type="none"/>
                    </a:lnT>
                  </a:tcPr>
                </a:tc>
              </a:tr>
              <a:tr h="1676725">
                <a:tc>
                  <a:txBody>
                    <a:bodyPr/>
                    <a:lstStyle/>
                    <a:p>
                      <a:pPr indent="0" lvl="0" marL="0" rtl="0" algn="l">
                        <a:spcBef>
                          <a:spcPts val="0"/>
                        </a:spcBef>
                        <a:spcAft>
                          <a:spcPts val="0"/>
                        </a:spcAft>
                        <a:buNone/>
                      </a:pPr>
                      <a:r>
                        <a:rPr b="1" lang="en" sz="1200">
                          <a:latin typeface="Inter"/>
                          <a:ea typeface="Inter"/>
                          <a:cs typeface="Inter"/>
                          <a:sym typeface="Inter"/>
                        </a:rPr>
                        <a:t>“Columbus Day or Indigenous Peoples’ Day?”</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Debate over Columbus Day reflects history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Many cities and states are shifting from celebrating Columbus Day to Indigenous Peoples’ Day</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Highlights the push to honor Indigenous peoples' histories, cultures, and survival despite centuries of colonization and oppression</a:t>
                      </a:r>
                      <a:endParaRPr b="1" sz="1200">
                        <a:solidFill>
                          <a:srgbClr val="E95C3D"/>
                        </a:solidFill>
                        <a:latin typeface="Inter"/>
                        <a:ea typeface="Inter"/>
                        <a:cs typeface="Inter"/>
                        <a:sym typeface="Inter"/>
                      </a:endParaRPr>
                    </a:p>
                  </a:txBody>
                  <a:tcPr marT="91425" marB="91425" marR="91425" marL="91425"/>
                </a:tc>
              </a:tr>
              <a:tr h="1676725">
                <a:tc>
                  <a:txBody>
                    <a:bodyPr/>
                    <a:lstStyle/>
                    <a:p>
                      <a:pPr indent="0" lvl="0" marL="0" rtl="0" algn="l">
                        <a:spcBef>
                          <a:spcPts val="0"/>
                        </a:spcBef>
                        <a:spcAft>
                          <a:spcPts val="0"/>
                        </a:spcAft>
                        <a:buNone/>
                      </a:pPr>
                      <a:r>
                        <a:rPr b="1" lang="en" sz="1200">
                          <a:latin typeface="Inter"/>
                          <a:ea typeface="Inter"/>
                          <a:cs typeface="Inter"/>
                          <a:sym typeface="Inter"/>
                        </a:rPr>
                        <a:t>“A Day of Reckoning”</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Reconsider Columbus Day, elevate Indigenous Voices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Columbus' role in the exploitation, enslavement, and destruction of Indigenous populations</a:t>
                      </a:r>
                      <a:endParaRPr b="1" sz="1200">
                        <a:solidFill>
                          <a:srgbClr val="E95C3D"/>
                        </a:solidFill>
                        <a:latin typeface="Inter"/>
                        <a:ea typeface="Inter"/>
                        <a:cs typeface="Inter"/>
                        <a:sym typeface="Inter"/>
                      </a:endParaRPr>
                    </a:p>
                    <a:p>
                      <a:pPr indent="-304800" lvl="0" marL="457200" rtl="0" algn="l">
                        <a:spcBef>
                          <a:spcPts val="0"/>
                        </a:spcBef>
                        <a:spcAft>
                          <a:spcPts val="0"/>
                        </a:spcAft>
                        <a:buClr>
                          <a:srgbClr val="E95C3D"/>
                        </a:buClr>
                        <a:buSzPts val="1200"/>
                        <a:buFont typeface="Inter"/>
                        <a:buChar char="-"/>
                      </a:pPr>
                      <a:r>
                        <a:rPr b="1" lang="en" sz="1200">
                          <a:solidFill>
                            <a:srgbClr val="E95C3D"/>
                          </a:solidFill>
                          <a:latin typeface="Inter"/>
                          <a:ea typeface="Inter"/>
                          <a:cs typeface="Inter"/>
                          <a:sym typeface="Inter"/>
                        </a:rPr>
                        <a:t>advocates for rethinking historical narratives to better include and honor perspectives of marginalized groups, particularly Native Americans.</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sp>
        <p:nvSpPr>
          <p:cNvPr id="107" name="Google Shape;107;p26"/>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Significance</a:t>
            </a:r>
            <a:endParaRPr sz="1300">
              <a:latin typeface="Inter"/>
              <a:ea typeface="Inter"/>
              <a:cs typeface="Inter"/>
              <a:sym typeface="Inter"/>
            </a:endParaRPr>
          </a:p>
        </p:txBody>
      </p:sp>
      <p:sp>
        <p:nvSpPr>
          <p:cNvPr id="108" name="Google Shape;108;p26"/>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Primary Source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Indigenous Peoples’ Day Proclamation</a:t>
            </a:r>
            <a:endParaRPr sz="1500">
              <a:solidFill>
                <a:schemeClr val="dk1"/>
              </a:solidFill>
              <a:latin typeface="Plus Jakarta Sans Medium"/>
              <a:ea typeface="Plus Jakarta Sans Medium"/>
              <a:cs typeface="Plus Jakarta Sans Medium"/>
              <a:sym typeface="Plus Jakarta Sans Medium"/>
            </a:endParaRPr>
          </a:p>
        </p:txBody>
      </p:sp>
      <p:pic>
        <p:nvPicPr>
          <p:cNvPr id="109" name="Google Shape;109;p2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10" name="Google Shape;110;p26"/>
          <p:cNvGraphicFramePr/>
          <p:nvPr/>
        </p:nvGraphicFramePr>
        <p:xfrm>
          <a:off x="343684" y="1945288"/>
          <a:ext cx="3000000" cy="3000000"/>
        </p:xfrm>
        <a:graphic>
          <a:graphicData uri="http://schemas.openxmlformats.org/drawingml/2006/table">
            <a:tbl>
              <a:tblPr>
                <a:noFill/>
                <a:tableStyleId>{F7139AEA-DBDA-48CF-BB1B-8A273142EDE9}</a:tableStyleId>
              </a:tblPr>
              <a:tblGrid>
                <a:gridCol w="7085000"/>
              </a:tblGrid>
              <a:tr h="678400">
                <a:tc>
                  <a:txBody>
                    <a:bodyPr/>
                    <a:lstStyle/>
                    <a:p>
                      <a:pPr indent="0" lvl="0" marL="0" rtl="0" algn="l">
                        <a:spcBef>
                          <a:spcPts val="0"/>
                        </a:spcBef>
                        <a:spcAft>
                          <a:spcPts val="0"/>
                        </a:spcAft>
                        <a:buNone/>
                      </a:pPr>
                      <a:r>
                        <a:rPr lang="en" sz="1500">
                          <a:solidFill>
                            <a:schemeClr val="dk1"/>
                          </a:solidFill>
                          <a:latin typeface="Halant"/>
                          <a:ea typeface="Halant"/>
                          <a:cs typeface="Halant"/>
                          <a:sym typeface="Halant"/>
                        </a:rPr>
                        <a:t>Source: President Joseph R. Biden, Jr. “A Proclamation on Indigenous Peoples’ Day, 2021,” October 8, 2021.</a:t>
                      </a:r>
                      <a:endParaRPr sz="130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0153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Since time immemorial, American Indians, Alaska Natives, and Native Hawaiians have built vibrant and diverse cultures — safeguarding land, language, spirit, knowledge, and tradition across the generations.  On Indigenous Peoples’ Day, our Nation celebrates the invaluable contributions and resilience of Indigenous peoples, recognizes their inherent sovereignty, and commits to honoring the Federal Government’s trust and treaty obligations to Tribal Nations.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Our country was conceived on a promise of equality and opportunity for all people — a promise that, despite the extraordinary progress we have made through the years, we have never fully lived up to.  That is especially true when it comes to upholding the rights and dignity of the Indigenous people who were here long before colonization of the Americas began.  For generations, Federal policies systematically sought to assimilate and displace Native people and eradicate Native cultures.  Today, we recognize Indigenous peoples’ resilience and strength as well as the immeasurable positive impact that they have made on every aspect of American society.  We also recommit to supporting a new, brighter future of promise and equity for Tribal Nations — a future grounded in Tribal sovereignty and respect for the human rights of Indigenous people in the Americas and around the world….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Federal Government has a solemn obligation to lift up and invest in the future of Indigenous people and empower Tribal Nations to govern their own communities and make their own decisions.  We must never forget the centuries-long campaign of violence, displacement, assimilation, and terror wrought upon Native communities and Tribal Nations throughout our country.  Today, we acknowledge the significant sacrifices made by Native peoples to this country — and recognize their many ongoing contributions to our Nation.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Indigenous Peoples’ Day, we honor America’s first inhabitants and the Tribal Nations that continue to thrive today.  I encourage everyone to celebrate and recognize the many Indigenous communities and cultures that make up our great country.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9525">
                      <a:solidFill>
                        <a:srgbClr val="222F5F">
                          <a:alpha val="0"/>
                        </a:srgbClr>
                      </a:solidFill>
                      <a:prstDash val="solid"/>
                      <a:round/>
                      <a:headEnd len="sm" w="sm" type="none"/>
                      <a:tailEnd len="sm" w="sm" type="none"/>
                    </a:lnL>
                    <a:lnR cap="flat" cmpd="sng" w="9525">
                      <a:solidFill>
                        <a:srgbClr val="222F5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222F5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4" name="Shape 114"/>
        <p:cNvGrpSpPr/>
        <p:nvPr/>
      </p:nvGrpSpPr>
      <p:grpSpPr>
        <a:xfrm>
          <a:off x="0" y="0"/>
          <a:ext cx="0" cy="0"/>
          <a:chOff x="0" y="0"/>
          <a:chExt cx="0" cy="0"/>
        </a:xfrm>
      </p:grpSpPr>
      <p:sp>
        <p:nvSpPr>
          <p:cNvPr id="115" name="Google Shape;115;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000">
                <a:solidFill>
                  <a:schemeClr val="dk1"/>
                </a:solidFill>
                <a:latin typeface="Halant"/>
                <a:ea typeface="Halant"/>
                <a:cs typeface="Halant"/>
                <a:sym typeface="Halant"/>
              </a:rPr>
              <a:t>         </a:t>
            </a:r>
            <a:r>
              <a:rPr lang="en" sz="2000">
                <a:solidFill>
                  <a:schemeClr val="dk1"/>
                </a:solidFill>
                <a:latin typeface="Halant"/>
                <a:ea typeface="Halant"/>
                <a:cs typeface="Halant"/>
                <a:sym typeface="Halant"/>
              </a:rPr>
              <a:t>Proclamation Analysis Questions</a:t>
            </a:r>
            <a:endParaRPr sz="2000">
              <a:solidFill>
                <a:schemeClr val="dk1"/>
              </a:solidFill>
              <a:latin typeface="Halant"/>
              <a:ea typeface="Halant"/>
              <a:cs typeface="Halant"/>
              <a:sym typeface="Halant"/>
            </a:endParaRPr>
          </a:p>
        </p:txBody>
      </p:sp>
      <p:pic>
        <p:nvPicPr>
          <p:cNvPr id="116" name="Google Shape;116;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7" name="Google Shape;117;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8" name="Google Shape;118;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9" name="Google Shape;119;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0" name="Google Shape;120;p27"/>
          <p:cNvSpPr txBox="1"/>
          <p:nvPr/>
        </p:nvSpPr>
        <p:spPr>
          <a:xfrm>
            <a:off x="594300" y="655288"/>
            <a:ext cx="6583800" cy="7166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After reading one of the proclamations, work with your partner to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main points of the Proclamation on Columbus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main points of the Proclamation on Indigenous Peoples’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Both of these proclamations were given on the same day. Why is that significant?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President Biden was the first president to issue a proclamation on Indigenous Peoples’ Day. Why do you think this was the first time to occur?</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4" name="Shape 124"/>
        <p:cNvGrpSpPr/>
        <p:nvPr/>
      </p:nvGrpSpPr>
      <p:grpSpPr>
        <a:xfrm>
          <a:off x="0" y="0"/>
          <a:ext cx="0" cy="0"/>
          <a:chOff x="0" y="0"/>
          <a:chExt cx="0" cy="0"/>
        </a:xfrm>
      </p:grpSpPr>
      <p:sp>
        <p:nvSpPr>
          <p:cNvPr id="125" name="Google Shape;125;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1800">
                <a:solidFill>
                  <a:schemeClr val="dk1"/>
                </a:solidFill>
                <a:latin typeface="Halant"/>
                <a:ea typeface="Halant"/>
                <a:cs typeface="Halant"/>
                <a:sym typeface="Halant"/>
              </a:rPr>
              <a:t>         Indigenous Views of Christopher Columbus</a:t>
            </a:r>
            <a:endParaRPr sz="1800">
              <a:solidFill>
                <a:schemeClr val="dk1"/>
              </a:solidFill>
              <a:latin typeface="Halant"/>
              <a:ea typeface="Halant"/>
              <a:cs typeface="Halant"/>
              <a:sym typeface="Halant"/>
            </a:endParaRPr>
          </a:p>
        </p:txBody>
      </p:sp>
      <p:pic>
        <p:nvPicPr>
          <p:cNvPr id="126" name="Google Shape;126;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7" name="Google Shape;127;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8" name="Google Shape;128;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9" name="Google Shape;129;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0" name="Google Shape;130;p28"/>
          <p:cNvSpPr txBox="1"/>
          <p:nvPr/>
        </p:nvSpPr>
        <p:spPr>
          <a:xfrm>
            <a:off x="594300" y="655288"/>
            <a:ext cx="6583800" cy="7166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Read the article from Penn Today: “</a:t>
            </a:r>
            <a:r>
              <a:rPr lang="en" sz="1200" u="sng">
                <a:solidFill>
                  <a:schemeClr val="hlink"/>
                </a:solidFill>
                <a:latin typeface="Inter"/>
                <a:ea typeface="Inter"/>
                <a:cs typeface="Inter"/>
                <a:sym typeface="Inter"/>
                <a:hlinkClick r:id="rId5"/>
              </a:rPr>
              <a:t>Indigenous Views of Christopher Columbus”</a:t>
            </a:r>
            <a:r>
              <a:rPr lang="en" sz="1200">
                <a:solidFill>
                  <a:schemeClr val="dk1"/>
                </a:solidFill>
                <a:latin typeface="Inter"/>
                <a:ea typeface="Inter"/>
                <a:cs typeface="Inter"/>
                <a:sym typeface="Inter"/>
              </a:rPr>
              <a:t> and answer the questions below.</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were Americans removing statues of Christopher Columbus?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problematic about claiming that Columbus “discovered” America?</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of the devastating impacts that Columbus had on indigenous populations?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have indigenous peoples had to deal with generational trauma?</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Americo Mendoza-Mori, what should our </a:t>
            </a:r>
            <a:r>
              <a:rPr lang="en" sz="1200">
                <a:solidFill>
                  <a:schemeClr val="dk1"/>
                </a:solidFill>
                <a:latin typeface="Inter"/>
                <a:ea typeface="Inter"/>
                <a:cs typeface="Inter"/>
                <a:sym typeface="Inter"/>
              </a:rPr>
              <a:t>conversations</a:t>
            </a:r>
            <a:r>
              <a:rPr lang="en" sz="1200">
                <a:solidFill>
                  <a:schemeClr val="dk1"/>
                </a:solidFill>
                <a:latin typeface="Inter"/>
                <a:ea typeface="Inter"/>
                <a:cs typeface="Inter"/>
                <a:sym typeface="Inter"/>
              </a:rPr>
              <a:t> about Columbus focus on?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4" name="Shape 134"/>
        <p:cNvGrpSpPr/>
        <p:nvPr/>
      </p:nvGrpSpPr>
      <p:grpSpPr>
        <a:xfrm>
          <a:off x="0" y="0"/>
          <a:ext cx="0" cy="0"/>
          <a:chOff x="0" y="0"/>
          <a:chExt cx="0" cy="0"/>
        </a:xfrm>
      </p:grpSpPr>
      <p:sp>
        <p:nvSpPr>
          <p:cNvPr id="135" name="Google Shape;135;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1800">
                <a:solidFill>
                  <a:schemeClr val="dk1"/>
                </a:solidFill>
                <a:latin typeface="Halant"/>
                <a:ea typeface="Halant"/>
                <a:cs typeface="Halant"/>
                <a:sym typeface="Halant"/>
              </a:rPr>
              <a:t>       Columbus Should Be Celebrated</a:t>
            </a:r>
            <a:endParaRPr sz="1800">
              <a:solidFill>
                <a:schemeClr val="dk1"/>
              </a:solidFill>
              <a:latin typeface="Halant"/>
              <a:ea typeface="Halant"/>
              <a:cs typeface="Halant"/>
              <a:sym typeface="Halant"/>
            </a:endParaRPr>
          </a:p>
        </p:txBody>
      </p:sp>
      <p:pic>
        <p:nvPicPr>
          <p:cNvPr id="136" name="Google Shape;136;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7" name="Google Shape;137;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8" name="Google Shape;138;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9" name="Google Shape;139;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40" name="Google Shape;140;p29"/>
          <p:cNvSpPr txBox="1"/>
          <p:nvPr/>
        </p:nvSpPr>
        <p:spPr>
          <a:xfrm>
            <a:off x="594300" y="655288"/>
            <a:ext cx="6583800" cy="5042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Read the article from The Denver Post: </a:t>
            </a:r>
            <a:r>
              <a:rPr lang="en" sz="1200" u="sng">
                <a:solidFill>
                  <a:schemeClr val="hlink"/>
                </a:solidFill>
                <a:latin typeface="Inter"/>
                <a:ea typeface="Inter"/>
                <a:cs typeface="Inter"/>
                <a:sym typeface="Inter"/>
                <a:hlinkClick r:id="rId5"/>
              </a:rPr>
              <a:t>“Columbus Should Be Celebrated”</a:t>
            </a:r>
            <a:r>
              <a:rPr lang="en" sz="1200">
                <a:solidFill>
                  <a:schemeClr val="dk1"/>
                </a:solidFill>
                <a:latin typeface="Inter"/>
                <a:ea typeface="Inter"/>
                <a:cs typeface="Inter"/>
                <a:sym typeface="Inter"/>
              </a:rPr>
              <a:t> and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When and why was Columbus Day created?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“admirable qualities” and feats did Columbus have?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author, why is Columbus a “scapegoat”?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evidence exists of slavery existing in the Americas before Columbus?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sp>
        <p:nvSpPr>
          <p:cNvPr id="145" name="Google Shape;145;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1800">
                <a:solidFill>
                  <a:schemeClr val="dk1"/>
                </a:solidFill>
                <a:latin typeface="Halant"/>
                <a:ea typeface="Halant"/>
                <a:cs typeface="Halant"/>
                <a:sym typeface="Halant"/>
              </a:rPr>
              <a:t>Columbus Day or Indigenous Peoples’ Day?</a:t>
            </a:r>
            <a:endParaRPr sz="1800">
              <a:solidFill>
                <a:schemeClr val="dk1"/>
              </a:solidFill>
              <a:latin typeface="Halant"/>
              <a:ea typeface="Halant"/>
              <a:cs typeface="Halant"/>
              <a:sym typeface="Halant"/>
            </a:endParaRPr>
          </a:p>
        </p:txBody>
      </p:sp>
      <p:pic>
        <p:nvPicPr>
          <p:cNvPr id="146" name="Google Shape;146;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7" name="Google Shape;147;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9" name="Google Shape;149;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0" name="Google Shape;150;p30"/>
          <p:cNvSpPr txBox="1"/>
          <p:nvPr/>
        </p:nvSpPr>
        <p:spPr>
          <a:xfrm>
            <a:off x="594300" y="655288"/>
            <a:ext cx="6583800" cy="6954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Read the article from NPR: </a:t>
            </a:r>
            <a:r>
              <a:rPr lang="en" sz="1200" u="sng">
                <a:solidFill>
                  <a:schemeClr val="hlink"/>
                </a:solidFill>
                <a:latin typeface="Inter"/>
                <a:ea typeface="Inter"/>
                <a:cs typeface="Inter"/>
                <a:sym typeface="Inter"/>
                <a:hlinkClick r:id="rId5"/>
              </a:rPr>
              <a:t>“Columbus Day or Indigenous Peoples’ Day?” </a:t>
            </a:r>
            <a:r>
              <a:rPr lang="en" sz="1200">
                <a:solidFill>
                  <a:schemeClr val="dk1"/>
                </a:solidFill>
                <a:latin typeface="Inter"/>
                <a:ea typeface="Inter"/>
                <a:cs typeface="Inter"/>
                <a:sym typeface="Inter"/>
              </a:rPr>
              <a:t>and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Baley Champagne petition in Louisiana to change Columbus Day to Indigenous Peoples’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Shannon Speed, why should we not want to celebrate Columbus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historical context for the establishment of Columbus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John M. Viola’s opinion about the vandalizing of a Columbus statue in Central Park?</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is Columbus Day having a negative impact of indigenous peoples, especially young children in school?</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1800">
                <a:solidFill>
                  <a:schemeClr val="dk1"/>
                </a:solidFill>
                <a:latin typeface="Halant"/>
                <a:ea typeface="Halant"/>
                <a:cs typeface="Halant"/>
                <a:sym typeface="Halant"/>
              </a:rPr>
              <a:t>A Day of Reckoning</a:t>
            </a:r>
            <a:endParaRPr sz="1800">
              <a:solidFill>
                <a:schemeClr val="dk1"/>
              </a:solidFill>
              <a:latin typeface="Halant"/>
              <a:ea typeface="Halant"/>
              <a:cs typeface="Halant"/>
              <a:sym typeface="Halant"/>
            </a:endParaRPr>
          </a:p>
        </p:txBody>
      </p:sp>
      <p:pic>
        <p:nvPicPr>
          <p:cNvPr id="156" name="Google Shape;156;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7" name="Google Shape;157;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8" name="Google Shape;158;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9" name="Google Shape;159;p3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0" name="Google Shape;160;p31"/>
          <p:cNvSpPr txBox="1"/>
          <p:nvPr/>
        </p:nvSpPr>
        <p:spPr>
          <a:xfrm>
            <a:off x="594300" y="655288"/>
            <a:ext cx="6583800" cy="844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Read the article from The Harvard Gazette: </a:t>
            </a:r>
            <a:r>
              <a:rPr lang="en" sz="1200" u="sng">
                <a:solidFill>
                  <a:schemeClr val="hlink"/>
                </a:solidFill>
                <a:latin typeface="Inter"/>
                <a:ea typeface="Inter"/>
                <a:cs typeface="Inter"/>
                <a:sym typeface="Inter"/>
                <a:hlinkClick r:id="rId5"/>
              </a:rPr>
              <a:t>”A Day of Reckoning”</a:t>
            </a:r>
            <a:r>
              <a:rPr lang="en" sz="1200">
                <a:solidFill>
                  <a:schemeClr val="dk1"/>
                </a:solidFill>
                <a:latin typeface="Inter"/>
                <a:ea typeface="Inter"/>
                <a:cs typeface="Inter"/>
                <a:sym typeface="Inter"/>
              </a:rPr>
              <a:t> and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For Megan Hill, what must be done alongside a change to Indigenous Peoples’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Joseph P. Gone’s take on making the change to Indigenous Peoples’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is celebrating Columbus Day painful for Jaidyn Probst?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shift does Robert Anderson think would occur if we replaced Columbus Day with Indigenous Peoples’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Anna Kate Cannon explain the myth versus the truth of American history?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Columbus Day Graphic Organizer</a:t>
            </a:r>
            <a:endParaRPr sz="1800">
              <a:solidFill>
                <a:schemeClr val="dk1"/>
              </a:solidFill>
              <a:latin typeface="Halant"/>
              <a:ea typeface="Halant"/>
              <a:cs typeface="Halant"/>
              <a:sym typeface="Halant"/>
            </a:endParaRPr>
          </a:p>
        </p:txBody>
      </p:sp>
      <p:pic>
        <p:nvPicPr>
          <p:cNvPr id="166" name="Google Shape;166;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7" name="Google Shape;167;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8" name="Google Shape;168;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9" name="Google Shape;169;p3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0" name="Google Shape;170;p32"/>
          <p:cNvSpPr txBox="1"/>
          <p:nvPr/>
        </p:nvSpPr>
        <p:spPr>
          <a:xfrm>
            <a:off x="594300" y="655288"/>
            <a:ext cx="6583800" cy="1662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Fill in the graphic organizer below based on the articles you and your peers read about Columbus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p:txBody>
      </p:sp>
      <p:graphicFrame>
        <p:nvGraphicFramePr>
          <p:cNvPr id="171" name="Google Shape;171;p32"/>
          <p:cNvGraphicFramePr/>
          <p:nvPr/>
        </p:nvGraphicFramePr>
        <p:xfrm>
          <a:off x="381575" y="1425450"/>
          <a:ext cx="3000000" cy="3000000"/>
        </p:xfrm>
        <a:graphic>
          <a:graphicData uri="http://schemas.openxmlformats.org/drawingml/2006/table">
            <a:tbl>
              <a:tblPr>
                <a:noFill/>
                <a:tableStyleId>{F7139AEA-DBDA-48CF-BB1B-8A273142EDE9}</a:tableStyleId>
              </a:tblPr>
              <a:tblGrid>
                <a:gridCol w="1458875"/>
                <a:gridCol w="1946300"/>
                <a:gridCol w="3655900"/>
              </a:tblGrid>
              <a:tr h="867225">
                <a:tc>
                  <a:txBody>
                    <a:bodyPr/>
                    <a:lstStyle/>
                    <a:p>
                      <a:pPr indent="0" lvl="0" marL="0" rtl="0" algn="ctr">
                        <a:spcBef>
                          <a:spcPts val="0"/>
                        </a:spcBef>
                        <a:spcAft>
                          <a:spcPts val="0"/>
                        </a:spcAft>
                        <a:buNone/>
                      </a:pPr>
                      <a:r>
                        <a:rPr b="1" lang="en" sz="1200">
                          <a:latin typeface="Inter"/>
                          <a:ea typeface="Inter"/>
                          <a:cs typeface="Inter"/>
                          <a:sym typeface="Inter"/>
                        </a:rPr>
                        <a:t>Article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Say-it-in-6: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What is the main argument of this article?</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Evidence to Support Argument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676725">
                <a:tc>
                  <a:txBody>
                    <a:bodyPr/>
                    <a:lstStyle/>
                    <a:p>
                      <a:pPr indent="0" lvl="0" marL="0" rtl="0" algn="l">
                        <a:spcBef>
                          <a:spcPts val="0"/>
                        </a:spcBef>
                        <a:spcAft>
                          <a:spcPts val="0"/>
                        </a:spcAft>
                        <a:buNone/>
                      </a:pPr>
                      <a:r>
                        <a:rPr b="1" lang="en" sz="1200">
                          <a:latin typeface="Inter"/>
                          <a:ea typeface="Inter"/>
                          <a:cs typeface="Inter"/>
                          <a:sym typeface="Inter"/>
                        </a:rPr>
                        <a:t>“Indigenous Views of Christopher Columbus”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676725">
                <a:tc>
                  <a:txBody>
                    <a:bodyPr/>
                    <a:lstStyle/>
                    <a:p>
                      <a:pPr indent="0" lvl="0" marL="0" rtl="0" algn="l">
                        <a:spcBef>
                          <a:spcPts val="0"/>
                        </a:spcBef>
                        <a:spcAft>
                          <a:spcPts val="0"/>
                        </a:spcAft>
                        <a:buNone/>
                      </a:pPr>
                      <a:r>
                        <a:rPr b="1" lang="en" sz="1200">
                          <a:latin typeface="Inter"/>
                          <a:ea typeface="Inter"/>
                          <a:cs typeface="Inter"/>
                          <a:sym typeface="Inter"/>
                        </a:rPr>
                        <a:t>“Columbus Should be Celebrated”</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r h="1676725">
                <a:tc>
                  <a:txBody>
                    <a:bodyPr/>
                    <a:lstStyle/>
                    <a:p>
                      <a:pPr indent="0" lvl="0" marL="0" rtl="0" algn="l">
                        <a:spcBef>
                          <a:spcPts val="0"/>
                        </a:spcBef>
                        <a:spcAft>
                          <a:spcPts val="0"/>
                        </a:spcAft>
                        <a:buNone/>
                      </a:pPr>
                      <a:r>
                        <a:rPr b="1" lang="en" sz="1200">
                          <a:latin typeface="Inter"/>
                          <a:ea typeface="Inter"/>
                          <a:cs typeface="Inter"/>
                          <a:sym typeface="Inter"/>
                        </a:rPr>
                        <a:t>“Columbus Day or Indigenous Peoples’ Day?”</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676725">
                <a:tc>
                  <a:txBody>
                    <a:bodyPr/>
                    <a:lstStyle/>
                    <a:p>
                      <a:pPr indent="0" lvl="0" marL="0" rtl="0" algn="l">
                        <a:spcBef>
                          <a:spcPts val="0"/>
                        </a:spcBef>
                        <a:spcAft>
                          <a:spcPts val="0"/>
                        </a:spcAft>
                        <a:buNone/>
                      </a:pPr>
                      <a:r>
                        <a:rPr b="1" lang="en" sz="1200">
                          <a:latin typeface="Inter"/>
                          <a:ea typeface="Inter"/>
                          <a:cs typeface="Inter"/>
                          <a:sym typeface="Inter"/>
                        </a:rPr>
                        <a:t>“A Day of Reckoning”</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5" name="Shape 175"/>
        <p:cNvGrpSpPr/>
        <p:nvPr/>
      </p:nvGrpSpPr>
      <p:grpSpPr>
        <a:xfrm>
          <a:off x="0" y="0"/>
          <a:ext cx="0" cy="0"/>
          <a:chOff x="0" y="0"/>
          <a:chExt cx="0" cy="0"/>
        </a:xfrm>
      </p:grpSpPr>
      <p:sp>
        <p:nvSpPr>
          <p:cNvPr id="176" name="Google Shape;176;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000">
                <a:solidFill>
                  <a:schemeClr val="dk1"/>
                </a:solidFill>
                <a:latin typeface="Halant"/>
                <a:ea typeface="Halant"/>
                <a:cs typeface="Halant"/>
                <a:sym typeface="Halant"/>
              </a:rPr>
              <a:t>         </a:t>
            </a:r>
            <a:r>
              <a:rPr lang="en" sz="2000">
                <a:solidFill>
                  <a:schemeClr val="dk1"/>
                </a:solidFill>
                <a:latin typeface="Halant"/>
                <a:ea typeface="Halant"/>
                <a:cs typeface="Halant"/>
                <a:sym typeface="Halant"/>
              </a:rPr>
              <a:t>Proclamation Analysis Questions</a:t>
            </a:r>
            <a:endParaRPr sz="2000">
              <a:solidFill>
                <a:schemeClr val="dk1"/>
              </a:solidFill>
              <a:latin typeface="Halant"/>
              <a:ea typeface="Halant"/>
              <a:cs typeface="Halant"/>
              <a:sym typeface="Halant"/>
            </a:endParaRPr>
          </a:p>
        </p:txBody>
      </p:sp>
      <p:pic>
        <p:nvPicPr>
          <p:cNvPr id="177" name="Google Shape;177;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8" name="Google Shape;178;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9" name="Google Shape;179;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0" name="Google Shape;180;p3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1" name="Google Shape;181;p33"/>
          <p:cNvSpPr txBox="1"/>
          <p:nvPr/>
        </p:nvSpPr>
        <p:spPr>
          <a:xfrm>
            <a:off x="594300" y="655288"/>
            <a:ext cx="6583800" cy="7942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After reading one of the proclamations, work with your partner to answer the questions below.</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main points of the Proclamation on Columbus Day.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Columbus Day is cause for celebration for it is a day to remember the importance of the spirit of exploration as part of the American spirit. It also is </a:t>
            </a:r>
            <a:r>
              <a:rPr b="1" lang="en" sz="1200">
                <a:solidFill>
                  <a:srgbClr val="E95C3D"/>
                </a:solidFill>
                <a:latin typeface="Inter"/>
                <a:ea typeface="Inter"/>
                <a:cs typeface="Inter"/>
                <a:sym typeface="Inter"/>
              </a:rPr>
              <a:t>important</a:t>
            </a:r>
            <a:r>
              <a:rPr b="1" lang="en" sz="1200">
                <a:solidFill>
                  <a:srgbClr val="E95C3D"/>
                </a:solidFill>
                <a:latin typeface="Inter"/>
                <a:ea typeface="Inter"/>
                <a:cs typeface="Inter"/>
                <a:sym typeface="Inter"/>
              </a:rPr>
              <a:t> as a day to honor and remember the ways in which Italian Americans have contributed to the US. However, it should also be used as a time to reflect upon the negative impacts that Columbus’ voyages had to the native peoples of the Americas.</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main points of the Proclamation on Indigenous Peoples’ Day.</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Indigenous Peoples’ Day is a time to remember the atrocities committed against the Native American people by Europeans during the conquest and colonization of the Americas, but also later in American history. However, it is also </a:t>
            </a:r>
            <a:r>
              <a:rPr b="1" lang="en" sz="1200">
                <a:solidFill>
                  <a:srgbClr val="E95C3D"/>
                </a:solidFill>
                <a:latin typeface="Inter"/>
                <a:ea typeface="Inter"/>
                <a:cs typeface="Inter"/>
                <a:sym typeface="Inter"/>
              </a:rPr>
              <a:t>about</a:t>
            </a:r>
            <a:r>
              <a:rPr b="1" lang="en" sz="1200">
                <a:solidFill>
                  <a:srgbClr val="E95C3D"/>
                </a:solidFill>
                <a:latin typeface="Inter"/>
                <a:ea typeface="Inter"/>
                <a:cs typeface="Inter"/>
                <a:sym typeface="Inter"/>
              </a:rPr>
              <a:t> celebrating the resilience of the Native </a:t>
            </a:r>
            <a:r>
              <a:rPr b="1" lang="en" sz="1200">
                <a:solidFill>
                  <a:srgbClr val="E95C3D"/>
                </a:solidFill>
                <a:latin typeface="Inter"/>
                <a:ea typeface="Inter"/>
                <a:cs typeface="Inter"/>
                <a:sym typeface="Inter"/>
              </a:rPr>
              <a:t>American</a:t>
            </a:r>
            <a:r>
              <a:rPr b="1" lang="en" sz="1200">
                <a:solidFill>
                  <a:srgbClr val="E95C3D"/>
                </a:solidFill>
                <a:latin typeface="Inter"/>
                <a:ea typeface="Inter"/>
                <a:cs typeface="Inter"/>
                <a:sym typeface="Inter"/>
              </a:rPr>
              <a:t> people and the many significant contributions they have on American history and society.</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Both of these proclamations were given on the same day. Why is that significant?</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By giving both of these on the same day, Biden is presenting the idea that both are important. Yet he is also reminding Americans that we cannot blindly celebrate Columbus without recognizing the dangers he brought to the the Americas and the long-lasting repercussions of the treatment of Native American peoples.</a:t>
            </a:r>
            <a:br>
              <a:rPr b="1" lang="en" sz="1200">
                <a:solidFill>
                  <a:srgbClr val="E95C3D"/>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President Biden was the first president to issue a proclamation on Indigenous Peoples’ Day. Why do you think this was the first time to occur?</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In light of many modern movements protesting racism in the world and in the US, it makes sense that a trend towards revisionist history has evolved, and a more critical look at Columbus Day was needed. By making the first presidential proclamation on Indigenous Peoples’ Day, Biden is encouraging this shift towards a country that is less </a:t>
            </a:r>
            <a:r>
              <a:rPr b="1" lang="en" sz="1200">
                <a:solidFill>
                  <a:srgbClr val="E95C3D"/>
                </a:solidFill>
                <a:latin typeface="Inter"/>
                <a:ea typeface="Inter"/>
                <a:cs typeface="Inter"/>
                <a:sym typeface="Inter"/>
              </a:rPr>
              <a:t>divided</a:t>
            </a:r>
            <a:r>
              <a:rPr b="1" lang="en" sz="1200">
                <a:solidFill>
                  <a:srgbClr val="E95C3D"/>
                </a:solidFill>
                <a:latin typeface="Inter"/>
                <a:ea typeface="Inter"/>
                <a:cs typeface="Inter"/>
                <a:sym typeface="Inter"/>
              </a:rPr>
              <a:t> by recognizing the history of minority groups.</a:t>
            </a:r>
            <a:br>
              <a:rPr b="1" lang="en" sz="1200">
                <a:solidFill>
                  <a:srgbClr val="E95C3D"/>
                </a:solidFill>
                <a:latin typeface="Inter"/>
                <a:ea typeface="Inter"/>
                <a:cs typeface="Inter"/>
                <a:sym typeface="Inter"/>
              </a:rPr>
            </a:b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